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4" r:id="rId7"/>
    <p:sldId id="260" r:id="rId8"/>
    <p:sldId id="262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6D5A1-0665-42ED-9C55-46A856E836C0}" type="datetimeFigureOut">
              <a:rPr lang="ru-RU" smtClean="0"/>
              <a:t>22.12.2019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8A5C2-62FC-4774-BF6B-8D3EC8AC92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2948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6D5A1-0665-42ED-9C55-46A856E836C0}" type="datetimeFigureOut">
              <a:rPr lang="ru-RU" smtClean="0"/>
              <a:t>22.12.2019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8A5C2-62FC-4774-BF6B-8D3EC8AC92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9990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6D5A1-0665-42ED-9C55-46A856E836C0}" type="datetimeFigureOut">
              <a:rPr lang="ru-RU" smtClean="0"/>
              <a:t>22.12.2019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8A5C2-62FC-4774-BF6B-8D3EC8AC92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2135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6D5A1-0665-42ED-9C55-46A856E836C0}" type="datetimeFigureOut">
              <a:rPr lang="ru-RU" smtClean="0"/>
              <a:t>22.12.2019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8A5C2-62FC-4774-BF6B-8D3EC8AC92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4052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6D5A1-0665-42ED-9C55-46A856E836C0}" type="datetimeFigureOut">
              <a:rPr lang="ru-RU" smtClean="0"/>
              <a:t>22.12.2019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8A5C2-62FC-4774-BF6B-8D3EC8AC92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8246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6D5A1-0665-42ED-9C55-46A856E836C0}" type="datetimeFigureOut">
              <a:rPr lang="ru-RU" smtClean="0"/>
              <a:t>22.12.2019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8A5C2-62FC-4774-BF6B-8D3EC8AC92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1845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6D5A1-0665-42ED-9C55-46A856E836C0}" type="datetimeFigureOut">
              <a:rPr lang="ru-RU" smtClean="0"/>
              <a:t>22.12.2019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8A5C2-62FC-4774-BF6B-8D3EC8AC92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1350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6D5A1-0665-42ED-9C55-46A856E836C0}" type="datetimeFigureOut">
              <a:rPr lang="ru-RU" smtClean="0"/>
              <a:t>22.12.2019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8A5C2-62FC-4774-BF6B-8D3EC8AC92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9933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6D5A1-0665-42ED-9C55-46A856E836C0}" type="datetimeFigureOut">
              <a:rPr lang="ru-RU" smtClean="0"/>
              <a:t>22.12.2019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8A5C2-62FC-4774-BF6B-8D3EC8AC92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8473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6D5A1-0665-42ED-9C55-46A856E836C0}" type="datetimeFigureOut">
              <a:rPr lang="ru-RU" smtClean="0"/>
              <a:t>22.12.2019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8A5C2-62FC-4774-BF6B-8D3EC8AC92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775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6D5A1-0665-42ED-9C55-46A856E836C0}" type="datetimeFigureOut">
              <a:rPr lang="ru-RU" smtClean="0"/>
              <a:t>22.12.2019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8A5C2-62FC-4774-BF6B-8D3EC8AC92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4866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26D5A1-0665-42ED-9C55-46A856E836C0}" type="datetimeFigureOut">
              <a:rPr lang="ru-RU" smtClean="0"/>
              <a:t>22.12.2019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A8A5C2-62FC-4774-BF6B-8D3EC8AC92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6291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>
            <a:alpha val="5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Картинки по запросу parents and children talking on pho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90363" y="3322528"/>
            <a:ext cx="2701637" cy="3602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01091" y="461816"/>
            <a:ext cx="9144000" cy="1754911"/>
          </a:xfrm>
        </p:spPr>
        <p:txBody>
          <a:bodyPr>
            <a:normAutofit/>
          </a:bodyPr>
          <a:lstStyle/>
          <a:p>
            <a:r>
              <a:rPr lang="en-US" sz="9600" b="1" dirty="0" smtClean="0">
                <a:solidFill>
                  <a:srgbClr val="FF0000"/>
                </a:solidFill>
                <a:latin typeface="Candara" panose="020E0502030303020204" pitchFamily="34" charset="0"/>
              </a:rPr>
              <a:t>Phone calls </a:t>
            </a:r>
            <a:endParaRPr lang="ru-RU" sz="9600" b="1" dirty="0">
              <a:solidFill>
                <a:srgbClr val="FF0000"/>
              </a:solidFill>
              <a:latin typeface="Candara" panose="020E0502030303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Картинки по запросу friends talking on pho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22528"/>
            <a:ext cx="4391891" cy="3535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Похожее изображение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1891" y="3322528"/>
            <a:ext cx="5098472" cy="3823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0989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Картинки по запросу phone tal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22051"/>
            <a:ext cx="5353050" cy="3562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41272" y="568036"/>
            <a:ext cx="7294418" cy="5747472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/>
              <a:t>Могу ли я поговорить с</a:t>
            </a:r>
            <a:r>
              <a:rPr lang="ru-RU" sz="4400" b="1" dirty="0" smtClean="0"/>
              <a:t>…?</a:t>
            </a:r>
          </a:p>
          <a:p>
            <a:pPr algn="ctr"/>
            <a:r>
              <a:rPr lang="en-US" sz="4400" b="1" dirty="0" smtClean="0">
                <a:solidFill>
                  <a:srgbClr val="FF0000"/>
                </a:solidFill>
              </a:rPr>
              <a:t>May I speak to…?</a:t>
            </a:r>
            <a:endParaRPr lang="ru-RU" sz="4400" b="1" dirty="0" smtClean="0">
              <a:solidFill>
                <a:srgbClr val="FF0000"/>
              </a:solidFill>
            </a:endParaRPr>
          </a:p>
          <a:p>
            <a:pPr algn="ctr"/>
            <a:r>
              <a:rPr lang="ru-RU" sz="4400" b="1" dirty="0" smtClean="0"/>
              <a:t>Рад (-а) </a:t>
            </a:r>
            <a:r>
              <a:rPr lang="ru-RU" sz="4400" b="1" dirty="0"/>
              <a:t>тебя слышать</a:t>
            </a:r>
            <a:r>
              <a:rPr lang="ru-RU" sz="4400" b="1" dirty="0" smtClean="0"/>
              <a:t>.</a:t>
            </a:r>
            <a:endParaRPr lang="en-US" sz="4400" b="1" dirty="0" smtClean="0"/>
          </a:p>
          <a:p>
            <a:pPr algn="ctr"/>
            <a:r>
              <a:rPr lang="en-US" sz="4400" b="1" dirty="0" smtClean="0">
                <a:solidFill>
                  <a:srgbClr val="FF0000"/>
                </a:solidFill>
              </a:rPr>
              <a:t>Good to hear you!</a:t>
            </a:r>
            <a:endParaRPr lang="ru-RU" sz="4400" b="1" dirty="0" smtClean="0">
              <a:solidFill>
                <a:srgbClr val="FF0000"/>
              </a:solidFill>
            </a:endParaRPr>
          </a:p>
          <a:p>
            <a:pPr algn="ctr"/>
            <a:r>
              <a:rPr lang="ru-RU" sz="4400" b="1" dirty="0"/>
              <a:t>Это я</a:t>
            </a:r>
            <a:r>
              <a:rPr lang="ru-RU" sz="4400" b="1" dirty="0" smtClean="0"/>
              <a:t>...</a:t>
            </a:r>
            <a:endParaRPr lang="en-US" sz="4400" b="1" dirty="0" smtClean="0"/>
          </a:p>
          <a:p>
            <a:pPr algn="ctr"/>
            <a:r>
              <a:rPr lang="en-US" sz="4400" b="1" dirty="0" smtClean="0">
                <a:solidFill>
                  <a:srgbClr val="FF0000"/>
                </a:solidFill>
              </a:rPr>
              <a:t>It’s … speaking.</a:t>
            </a:r>
            <a:endParaRPr lang="ru-RU" sz="4400" b="1" dirty="0" smtClean="0">
              <a:solidFill>
                <a:srgbClr val="FF0000"/>
              </a:solidFill>
            </a:endParaRPr>
          </a:p>
          <a:p>
            <a:pPr algn="ctr"/>
            <a:r>
              <a:rPr lang="ru-RU" sz="4400" b="1" dirty="0" smtClean="0"/>
              <a:t>Звоню, чтобы…</a:t>
            </a:r>
            <a:endParaRPr lang="en-US" sz="4400" b="1" dirty="0" smtClean="0"/>
          </a:p>
          <a:p>
            <a:pPr algn="ctr"/>
            <a:r>
              <a:rPr lang="en-US" sz="4400" b="1" dirty="0" smtClean="0">
                <a:solidFill>
                  <a:srgbClr val="FF0000"/>
                </a:solidFill>
              </a:rPr>
              <a:t>I’m calling to …</a:t>
            </a:r>
            <a:endParaRPr lang="ru-RU" sz="4400" b="1" dirty="0" smtClean="0">
              <a:solidFill>
                <a:srgbClr val="FF0000"/>
              </a:solidFill>
            </a:endParaRPr>
          </a:p>
          <a:p>
            <a:pPr algn="ctr"/>
            <a:endParaRPr lang="ru-RU" sz="4400" dirty="0" smtClean="0"/>
          </a:p>
          <a:p>
            <a:pPr algn="ctr"/>
            <a:endParaRPr lang="ru-RU" sz="4400" dirty="0" smtClean="0"/>
          </a:p>
        </p:txBody>
      </p:sp>
    </p:spTree>
    <p:extLst>
      <p:ext uri="{BB962C8B-B14F-4D97-AF65-F5344CB8AC3E}">
        <p14:creationId xmlns:p14="http://schemas.microsoft.com/office/powerpoint/2010/main" val="3393198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84617" y="466301"/>
            <a:ext cx="6906491" cy="5858308"/>
          </a:xfrm>
        </p:spPr>
        <p:txBody>
          <a:bodyPr>
            <a:normAutofit/>
          </a:bodyPr>
          <a:lstStyle/>
          <a:p>
            <a:pPr algn="ctr"/>
            <a:endParaRPr lang="en-US" sz="4400" dirty="0" smtClean="0"/>
          </a:p>
          <a:p>
            <a:pPr algn="ctr"/>
            <a:r>
              <a:rPr lang="ru-RU" sz="4400" b="1" dirty="0" smtClean="0"/>
              <a:t>Минутку. Я позову…</a:t>
            </a:r>
            <a:endParaRPr lang="en-US" sz="4400" b="1" dirty="0" smtClean="0"/>
          </a:p>
          <a:p>
            <a:pPr algn="ctr"/>
            <a:r>
              <a:rPr lang="en-US" sz="4400" b="1" dirty="0" smtClean="0">
                <a:solidFill>
                  <a:srgbClr val="FF0000"/>
                </a:solidFill>
              </a:rPr>
              <a:t>Hold on. I’ll call …</a:t>
            </a:r>
            <a:endParaRPr lang="ru-RU" sz="4400" b="1" dirty="0" smtClean="0">
              <a:solidFill>
                <a:srgbClr val="FF0000"/>
              </a:solidFill>
            </a:endParaRPr>
          </a:p>
          <a:p>
            <a:pPr algn="ctr"/>
            <a:r>
              <a:rPr lang="ru-RU" sz="4400" b="1" dirty="0" smtClean="0"/>
              <a:t>Позвоню попозже.</a:t>
            </a:r>
            <a:endParaRPr lang="en-US" sz="4400" b="1" dirty="0" smtClean="0"/>
          </a:p>
          <a:p>
            <a:pPr algn="ctr"/>
            <a:r>
              <a:rPr lang="en-US" sz="4400" b="1" dirty="0" smtClean="0">
                <a:solidFill>
                  <a:srgbClr val="FF0000"/>
                </a:solidFill>
              </a:rPr>
              <a:t>I’ll call back later.</a:t>
            </a:r>
            <a:endParaRPr lang="ru-RU" sz="4400" b="1" dirty="0" smtClean="0">
              <a:solidFill>
                <a:srgbClr val="FF0000"/>
              </a:solidFill>
            </a:endParaRPr>
          </a:p>
          <a:p>
            <a:pPr algn="ctr"/>
            <a:r>
              <a:rPr lang="ru-RU" sz="4400" b="1" dirty="0" smtClean="0"/>
              <a:t>… сейчас не может подойти к телефону.</a:t>
            </a:r>
            <a:endParaRPr lang="en-US" sz="4400" b="1" dirty="0" smtClean="0"/>
          </a:p>
          <a:p>
            <a:pPr algn="ctr"/>
            <a:r>
              <a:rPr lang="en-US" sz="4400" b="1" dirty="0" smtClean="0">
                <a:solidFill>
                  <a:srgbClr val="FF0000"/>
                </a:solidFill>
              </a:rPr>
              <a:t>… can’t answer now.</a:t>
            </a:r>
            <a:endParaRPr lang="ru-RU" sz="4400" b="1" dirty="0" smtClean="0">
              <a:solidFill>
                <a:srgbClr val="FF0000"/>
              </a:solidFill>
            </a:endParaRPr>
          </a:p>
          <a:p>
            <a:pPr algn="ctr"/>
            <a:endParaRPr lang="ru-RU" sz="4400" dirty="0"/>
          </a:p>
        </p:txBody>
      </p:sp>
      <p:pic>
        <p:nvPicPr>
          <p:cNvPr id="2050" name="Picture 2" descr="Похожее изображение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996" y="1595455"/>
            <a:ext cx="5401989" cy="36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782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Картинки по запросу children talking on the pho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5599" y="869817"/>
            <a:ext cx="5986401" cy="42979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3345" y="429491"/>
            <a:ext cx="5846619" cy="5805054"/>
          </a:xfrm>
        </p:spPr>
        <p:txBody>
          <a:bodyPr>
            <a:normAutofit fontScale="92500"/>
          </a:bodyPr>
          <a:lstStyle/>
          <a:p>
            <a:pPr algn="ctr"/>
            <a:r>
              <a:rPr lang="ru-RU" sz="4800" b="1" dirty="0" smtClean="0"/>
              <a:t>Передайте, пожалуйста, что…</a:t>
            </a:r>
            <a:endParaRPr lang="en-US" sz="4800" b="1" dirty="0" smtClean="0"/>
          </a:p>
          <a:p>
            <a:pPr algn="ctr"/>
            <a:r>
              <a:rPr lang="en-US" sz="4800" b="1" dirty="0" smtClean="0">
                <a:solidFill>
                  <a:srgbClr val="FF0000"/>
                </a:solidFill>
              </a:rPr>
              <a:t>Could you, please, tell her/him, that …</a:t>
            </a:r>
            <a:endParaRPr lang="ru-RU" sz="4800" b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US" sz="4800" dirty="0" smtClean="0"/>
          </a:p>
          <a:p>
            <a:pPr algn="ctr"/>
            <a:r>
              <a:rPr lang="ru-RU" sz="4800" b="1" dirty="0" smtClean="0"/>
              <a:t>Передать ей/ему сообщение?</a:t>
            </a:r>
            <a:endParaRPr lang="en-US" sz="4800" b="1" dirty="0" smtClean="0"/>
          </a:p>
          <a:p>
            <a:pPr algn="ctr"/>
            <a:r>
              <a:rPr lang="en-US" sz="4800" b="1" dirty="0" smtClean="0">
                <a:solidFill>
                  <a:srgbClr val="FF0000"/>
                </a:solidFill>
              </a:rPr>
              <a:t>Can I take a message?</a:t>
            </a:r>
            <a:endParaRPr lang="ru-RU" sz="4800" b="1" dirty="0" smtClean="0">
              <a:solidFill>
                <a:srgbClr val="FF0000"/>
              </a:solidFill>
            </a:endParaRPr>
          </a:p>
          <a:p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93024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Картинки по запросу английский флаг обо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" y="-23813"/>
            <a:ext cx="12234331" cy="6881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122" name="Picture 2" descr="Картинки по запросу dialogu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9728" y="925068"/>
            <a:ext cx="8552543" cy="525189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6745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687781"/>
            <a:ext cx="10515600" cy="3754583"/>
          </a:xfrm>
        </p:spPr>
        <p:txBody>
          <a:bodyPr>
            <a:normAutofit lnSpcReduction="10000"/>
          </a:bodyPr>
          <a:lstStyle/>
          <a:p>
            <a:pPr marL="514350" indent="-514350" algn="ctr">
              <a:buAutoNum type="arabicPeriod"/>
            </a:pPr>
            <a:r>
              <a:rPr lang="en-US" sz="4000" b="1" dirty="0" smtClean="0"/>
              <a:t>Learn any dialogue from p. 82-84</a:t>
            </a:r>
          </a:p>
          <a:p>
            <a:pPr marL="0" indent="0" algn="ctr">
              <a:buNone/>
            </a:pPr>
            <a:r>
              <a:rPr lang="en-US" sz="4000" b="1" dirty="0" smtClean="0"/>
              <a:t>or</a:t>
            </a:r>
          </a:p>
          <a:p>
            <a:pPr marL="0" indent="0" algn="ctr">
              <a:buNone/>
            </a:pPr>
            <a:r>
              <a:rPr lang="en-US" sz="4000" b="1" dirty="0" smtClean="0"/>
              <a:t>Create your OWN dialogue</a:t>
            </a:r>
          </a:p>
          <a:p>
            <a:pPr marL="0" indent="0" algn="ctr">
              <a:buNone/>
            </a:pPr>
            <a:r>
              <a:rPr lang="en-US" sz="4000" b="1" dirty="0" smtClean="0"/>
              <a:t>and ACT it OUT</a:t>
            </a:r>
          </a:p>
          <a:p>
            <a:pPr marL="514350" indent="-514350" algn="ctr">
              <a:buAutoNum type="arabicPeriod"/>
            </a:pPr>
            <a:endParaRPr lang="en-US" sz="4000" b="1" dirty="0"/>
          </a:p>
          <a:p>
            <a:pPr marL="0" indent="0" algn="ctr">
              <a:buNone/>
            </a:pPr>
            <a:r>
              <a:rPr lang="en-US" sz="4000" b="1" dirty="0" smtClean="0">
                <a:solidFill>
                  <a:srgbClr val="FF0000"/>
                </a:solidFill>
              </a:rPr>
              <a:t>2. If you wish   </a:t>
            </a:r>
            <a:r>
              <a:rPr lang="en-US" sz="4000" b="1" dirty="0" smtClean="0"/>
              <a:t>p.84 ex.11 </a:t>
            </a:r>
            <a:endParaRPr lang="ru-RU" sz="4000" b="1" dirty="0"/>
          </a:p>
        </p:txBody>
      </p:sp>
      <p:pic>
        <p:nvPicPr>
          <p:cNvPr id="1026" name="Picture 2" descr="https://encrypted-tbn0.gstatic.com/images?q=tbn:ANd9GcQk4LZFBFAa1KhY9IkWbbRfqOw27JOOFtCYm96-qtVo5aMxwE5F&amp;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8017" y="0"/>
            <a:ext cx="8178993" cy="2453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936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365125"/>
            <a:ext cx="11916228" cy="1325563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Suitcase    </a:t>
            </a:r>
            <a:r>
              <a:rPr lang="en-US" b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Meat grinder  </a:t>
            </a:r>
            <a:r>
              <a:rPr lang="en-US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Waste-basket</a:t>
            </a:r>
            <a:endParaRPr lang="ru-RU" b="1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" y="5747657"/>
            <a:ext cx="12191999" cy="45243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4000" b="1" dirty="0" smtClean="0"/>
              <a:t>Возьму с собой       Переработаю            Выброшу</a:t>
            </a:r>
            <a:endParaRPr lang="ru-RU" sz="4000" b="1" dirty="0"/>
          </a:p>
        </p:txBody>
      </p:sp>
      <p:pic>
        <p:nvPicPr>
          <p:cNvPr id="3074" name="Picture 2" descr="Картинки по запросу чемодан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261" y="1274308"/>
            <a:ext cx="2894583" cy="4337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Картинки по запросу meat grind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844" y="1479324"/>
            <a:ext cx="4343400" cy="434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Картинки по запросу Waste-baske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0265" y="1826986"/>
            <a:ext cx="3497943" cy="3497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543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Картинки по запросу excellent wor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658" y="1569810"/>
            <a:ext cx="4213227" cy="42132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08638" y="365125"/>
            <a:ext cx="7545161" cy="2203904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What’s your mark for the lesson?</a:t>
            </a:r>
            <a:endParaRPr lang="ru-RU" sz="6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49486" y="2757713"/>
            <a:ext cx="7304314" cy="341924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5400" b="1" dirty="0" smtClean="0"/>
              <a:t>5 – Excellent</a:t>
            </a:r>
          </a:p>
          <a:p>
            <a:pPr marL="0" indent="0" algn="ctr">
              <a:buNone/>
            </a:pPr>
            <a:r>
              <a:rPr lang="en-US" sz="5400" b="1" dirty="0" smtClean="0"/>
              <a:t>4 – Good</a:t>
            </a:r>
          </a:p>
          <a:p>
            <a:pPr marL="0" indent="0" algn="ctr">
              <a:buNone/>
            </a:pPr>
            <a:r>
              <a:rPr lang="en-US" sz="5400" b="1" dirty="0" smtClean="0"/>
              <a:t>3 – Satisfactory </a:t>
            </a:r>
          </a:p>
          <a:p>
            <a:pPr marL="0" indent="0" algn="ctr">
              <a:buNone/>
            </a:pPr>
            <a:r>
              <a:rPr lang="en-US" sz="5400" b="1" dirty="0" smtClean="0"/>
              <a:t>2 – Poor </a:t>
            </a:r>
            <a:endParaRPr lang="ru-RU" sz="5400" b="1" dirty="0"/>
          </a:p>
        </p:txBody>
      </p:sp>
    </p:spTree>
    <p:extLst>
      <p:ext uri="{BB962C8B-B14F-4D97-AF65-F5344CB8AC3E}">
        <p14:creationId xmlns:p14="http://schemas.microsoft.com/office/powerpoint/2010/main" val="3599292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</TotalTime>
  <Words>150</Words>
  <Application>Microsoft Office PowerPoint</Application>
  <PresentationFormat>Широкоэкранный</PresentationFormat>
  <Paragraphs>34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Candara</vt:lpstr>
      <vt:lpstr>Comic Sans MS</vt:lpstr>
      <vt:lpstr>Тема Office</vt:lpstr>
      <vt:lpstr>Phone calls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Suitcase    Meat grinder  Waste-basket</vt:lpstr>
      <vt:lpstr>What’s your mark for the lesson?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16</cp:revision>
  <dcterms:created xsi:type="dcterms:W3CDTF">2019-12-15T15:32:18Z</dcterms:created>
  <dcterms:modified xsi:type="dcterms:W3CDTF">2019-12-22T16:33:10Z</dcterms:modified>
</cp:coreProperties>
</file>